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64" r:id="rId2"/>
    <p:sldId id="331" r:id="rId3"/>
    <p:sldId id="342" r:id="rId4"/>
    <p:sldId id="343" r:id="rId5"/>
    <p:sldId id="338" r:id="rId6"/>
    <p:sldId id="339" r:id="rId7"/>
    <p:sldId id="340" r:id="rId8"/>
    <p:sldId id="341" r:id="rId9"/>
    <p:sldId id="270" r:id="rId10"/>
    <p:sldId id="268" r:id="rId11"/>
    <p:sldId id="269" r:id="rId12"/>
    <p:sldId id="332" r:id="rId13"/>
    <p:sldId id="272" r:id="rId14"/>
    <p:sldId id="345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336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37" r:id="rId44"/>
    <p:sldId id="333" r:id="rId45"/>
    <p:sldId id="344" r:id="rId46"/>
    <p:sldId id="302" r:id="rId47"/>
    <p:sldId id="362" r:id="rId48"/>
    <p:sldId id="363" r:id="rId49"/>
    <p:sldId id="364" r:id="rId50"/>
    <p:sldId id="365" r:id="rId51"/>
    <p:sldId id="361" r:id="rId52"/>
    <p:sldId id="335" r:id="rId53"/>
    <p:sldId id="309" r:id="rId54"/>
    <p:sldId id="320" r:id="rId55"/>
    <p:sldId id="355" r:id="rId56"/>
    <p:sldId id="356" r:id="rId57"/>
    <p:sldId id="357" r:id="rId58"/>
    <p:sldId id="358" r:id="rId59"/>
    <p:sldId id="359" r:id="rId60"/>
    <p:sldId id="313" r:id="rId61"/>
    <p:sldId id="314" r:id="rId62"/>
    <p:sldId id="353" r:id="rId63"/>
    <p:sldId id="354" r:id="rId64"/>
    <p:sldId id="348" r:id="rId65"/>
    <p:sldId id="349" r:id="rId66"/>
    <p:sldId id="350" r:id="rId67"/>
    <p:sldId id="351" r:id="rId68"/>
    <p:sldId id="315" r:id="rId69"/>
    <p:sldId id="316" r:id="rId70"/>
    <p:sldId id="317" r:id="rId71"/>
    <p:sldId id="347" r:id="rId72"/>
    <p:sldId id="318" r:id="rId73"/>
    <p:sldId id="330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BE41"/>
    <a:srgbClr val="82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489CAA-7206-411D-BA50-A3A6BD722FD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D353A36-F320-4A34-A6D3-482A7BFFE745}">
      <dgm:prSet phldrT="[Text]"/>
      <dgm:spPr/>
      <dgm:t>
        <a:bodyPr/>
        <a:lstStyle/>
        <a:p>
          <a:r>
            <a:rPr lang="en-US" dirty="0" err="1" smtClean="0"/>
            <a:t>FileNet</a:t>
          </a:r>
          <a:endParaRPr lang="en-US" dirty="0"/>
        </a:p>
      </dgm:t>
    </dgm:pt>
    <dgm:pt modelId="{B6CE0A13-E40A-4406-963E-B94DEC5607B7}" type="parTrans" cxnId="{E24B7742-A2B8-4464-A2A2-663008933BE1}">
      <dgm:prSet/>
      <dgm:spPr/>
      <dgm:t>
        <a:bodyPr/>
        <a:lstStyle/>
        <a:p>
          <a:endParaRPr lang="en-US"/>
        </a:p>
      </dgm:t>
    </dgm:pt>
    <dgm:pt modelId="{04960FB7-8F27-4191-86BA-D894CAEFC920}" type="sibTrans" cxnId="{E24B7742-A2B8-4464-A2A2-663008933BE1}">
      <dgm:prSet/>
      <dgm:spPr/>
      <dgm:t>
        <a:bodyPr/>
        <a:lstStyle/>
        <a:p>
          <a:endParaRPr lang="en-US"/>
        </a:p>
      </dgm:t>
    </dgm:pt>
    <dgm:pt modelId="{D33A18EF-369C-4353-85D7-7B86196B62AC}">
      <dgm:prSet phldrT="[Text]"/>
      <dgm:spPr/>
      <dgm:t>
        <a:bodyPr/>
        <a:lstStyle/>
        <a:p>
          <a:r>
            <a:rPr lang="en-US" dirty="0" err="1" smtClean="0"/>
            <a:t>ProjectWise</a:t>
          </a:r>
          <a:endParaRPr lang="en-US" dirty="0"/>
        </a:p>
      </dgm:t>
    </dgm:pt>
    <dgm:pt modelId="{82CF1B5C-97A1-4D1B-877D-D32DB0612863}" type="parTrans" cxnId="{98E89E86-CB01-4990-922D-0704F9E68FCF}">
      <dgm:prSet/>
      <dgm:spPr/>
      <dgm:t>
        <a:bodyPr/>
        <a:lstStyle/>
        <a:p>
          <a:endParaRPr lang="en-US"/>
        </a:p>
      </dgm:t>
    </dgm:pt>
    <dgm:pt modelId="{2C9A32F5-389E-420F-A265-96AD9313003A}" type="sibTrans" cxnId="{98E89E86-CB01-4990-922D-0704F9E68FCF}">
      <dgm:prSet/>
      <dgm:spPr/>
      <dgm:t>
        <a:bodyPr/>
        <a:lstStyle/>
        <a:p>
          <a:endParaRPr lang="en-US"/>
        </a:p>
      </dgm:t>
    </dgm:pt>
    <dgm:pt modelId="{E27C4F20-B5C6-4741-9331-D84F277C3228}">
      <dgm:prSet phldrT="[Text]"/>
      <dgm:spPr/>
      <dgm:t>
        <a:bodyPr/>
        <a:lstStyle/>
        <a:p>
          <a:r>
            <a:rPr lang="en-US" dirty="0" smtClean="0"/>
            <a:t>SharePoint</a:t>
          </a:r>
          <a:endParaRPr lang="en-US" dirty="0"/>
        </a:p>
      </dgm:t>
    </dgm:pt>
    <dgm:pt modelId="{9E4A12AE-6557-4433-983E-19525BA94FE6}" type="parTrans" cxnId="{506C2285-A89C-43EB-AF85-3147CA1A606F}">
      <dgm:prSet/>
      <dgm:spPr/>
      <dgm:t>
        <a:bodyPr/>
        <a:lstStyle/>
        <a:p>
          <a:endParaRPr lang="en-US"/>
        </a:p>
      </dgm:t>
    </dgm:pt>
    <dgm:pt modelId="{E1EEEEBB-A3EC-46B8-8A18-207CB02582BE}" type="sibTrans" cxnId="{506C2285-A89C-43EB-AF85-3147CA1A606F}">
      <dgm:prSet/>
      <dgm:spPr/>
      <dgm:t>
        <a:bodyPr/>
        <a:lstStyle/>
        <a:p>
          <a:endParaRPr lang="en-US"/>
        </a:p>
      </dgm:t>
    </dgm:pt>
    <dgm:pt modelId="{A931DA56-9502-4297-90C7-0863EA196E45}" type="pres">
      <dgm:prSet presAssocID="{C6489CAA-7206-411D-BA50-A3A6BD722FD6}" presName="CompostProcess" presStyleCnt="0">
        <dgm:presLayoutVars>
          <dgm:dir/>
          <dgm:resizeHandles val="exact"/>
        </dgm:presLayoutVars>
      </dgm:prSet>
      <dgm:spPr/>
    </dgm:pt>
    <dgm:pt modelId="{3617A6C5-7CF3-47AD-8258-43E51929B206}" type="pres">
      <dgm:prSet presAssocID="{C6489CAA-7206-411D-BA50-A3A6BD722FD6}" presName="arrow" presStyleLbl="bgShp" presStyleIdx="0" presStyleCnt="1"/>
      <dgm:spPr/>
    </dgm:pt>
    <dgm:pt modelId="{A204A583-5368-4D8C-B993-207A36BF44F8}" type="pres">
      <dgm:prSet presAssocID="{C6489CAA-7206-411D-BA50-A3A6BD722FD6}" presName="linearProcess" presStyleCnt="0"/>
      <dgm:spPr/>
    </dgm:pt>
    <dgm:pt modelId="{6A4A08B9-5BA4-41A2-8E4D-E90296C750A8}" type="pres">
      <dgm:prSet presAssocID="{1D353A36-F320-4A34-A6D3-482A7BFFE74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80FD8-AE16-4E1F-9C15-B5D8FD0C4C3E}" type="pres">
      <dgm:prSet presAssocID="{04960FB7-8F27-4191-86BA-D894CAEFC920}" presName="sibTrans" presStyleCnt="0"/>
      <dgm:spPr/>
    </dgm:pt>
    <dgm:pt modelId="{33E43D27-B3BB-4C73-80CD-D4F3CDC1AF91}" type="pres">
      <dgm:prSet presAssocID="{D33A18EF-369C-4353-85D7-7B86196B62A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1FBEB-00F4-4FAD-B613-282465E6E3EE}" type="pres">
      <dgm:prSet presAssocID="{2C9A32F5-389E-420F-A265-96AD9313003A}" presName="sibTrans" presStyleCnt="0"/>
      <dgm:spPr/>
    </dgm:pt>
    <dgm:pt modelId="{9569F6DA-2994-4D21-9842-BC5166148341}" type="pres">
      <dgm:prSet presAssocID="{E27C4F20-B5C6-4741-9331-D84F277C322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6C2285-A89C-43EB-AF85-3147CA1A606F}" srcId="{C6489CAA-7206-411D-BA50-A3A6BD722FD6}" destId="{E27C4F20-B5C6-4741-9331-D84F277C3228}" srcOrd="2" destOrd="0" parTransId="{9E4A12AE-6557-4433-983E-19525BA94FE6}" sibTransId="{E1EEEEBB-A3EC-46B8-8A18-207CB02582BE}"/>
    <dgm:cxn modelId="{5675F69A-4415-4113-AE32-523BF3F0B51D}" type="presOf" srcId="{C6489CAA-7206-411D-BA50-A3A6BD722FD6}" destId="{A931DA56-9502-4297-90C7-0863EA196E45}" srcOrd="0" destOrd="0" presId="urn:microsoft.com/office/officeart/2005/8/layout/hProcess9"/>
    <dgm:cxn modelId="{98E89E86-CB01-4990-922D-0704F9E68FCF}" srcId="{C6489CAA-7206-411D-BA50-A3A6BD722FD6}" destId="{D33A18EF-369C-4353-85D7-7B86196B62AC}" srcOrd="1" destOrd="0" parTransId="{82CF1B5C-97A1-4D1B-877D-D32DB0612863}" sibTransId="{2C9A32F5-389E-420F-A265-96AD9313003A}"/>
    <dgm:cxn modelId="{BC0F931D-ECF8-4483-8061-0CC8F27DBEAA}" type="presOf" srcId="{D33A18EF-369C-4353-85D7-7B86196B62AC}" destId="{33E43D27-B3BB-4C73-80CD-D4F3CDC1AF91}" srcOrd="0" destOrd="0" presId="urn:microsoft.com/office/officeart/2005/8/layout/hProcess9"/>
    <dgm:cxn modelId="{E24B7742-A2B8-4464-A2A2-663008933BE1}" srcId="{C6489CAA-7206-411D-BA50-A3A6BD722FD6}" destId="{1D353A36-F320-4A34-A6D3-482A7BFFE745}" srcOrd="0" destOrd="0" parTransId="{B6CE0A13-E40A-4406-963E-B94DEC5607B7}" sibTransId="{04960FB7-8F27-4191-86BA-D894CAEFC920}"/>
    <dgm:cxn modelId="{456C58CB-1E94-4BD5-B1ED-C6EE025B7765}" type="presOf" srcId="{E27C4F20-B5C6-4741-9331-D84F277C3228}" destId="{9569F6DA-2994-4D21-9842-BC5166148341}" srcOrd="0" destOrd="0" presId="urn:microsoft.com/office/officeart/2005/8/layout/hProcess9"/>
    <dgm:cxn modelId="{E26A8736-F2CC-43EE-9E42-D49DA28F64C7}" type="presOf" srcId="{1D353A36-F320-4A34-A6D3-482A7BFFE745}" destId="{6A4A08B9-5BA4-41A2-8E4D-E90296C750A8}" srcOrd="0" destOrd="0" presId="urn:microsoft.com/office/officeart/2005/8/layout/hProcess9"/>
    <dgm:cxn modelId="{65BCE927-6526-4746-87BD-C6B2F7E59677}" type="presParOf" srcId="{A931DA56-9502-4297-90C7-0863EA196E45}" destId="{3617A6C5-7CF3-47AD-8258-43E51929B206}" srcOrd="0" destOrd="0" presId="urn:microsoft.com/office/officeart/2005/8/layout/hProcess9"/>
    <dgm:cxn modelId="{D10664A9-8EF6-48A5-B41E-19A0C4444BD4}" type="presParOf" srcId="{A931DA56-9502-4297-90C7-0863EA196E45}" destId="{A204A583-5368-4D8C-B993-207A36BF44F8}" srcOrd="1" destOrd="0" presId="urn:microsoft.com/office/officeart/2005/8/layout/hProcess9"/>
    <dgm:cxn modelId="{1AB332CC-C5C9-49A0-9A2F-C0958FB20C2E}" type="presParOf" srcId="{A204A583-5368-4D8C-B993-207A36BF44F8}" destId="{6A4A08B9-5BA4-41A2-8E4D-E90296C750A8}" srcOrd="0" destOrd="0" presId="urn:microsoft.com/office/officeart/2005/8/layout/hProcess9"/>
    <dgm:cxn modelId="{61EE4367-78C6-45DA-BD61-D4B8ED8809F6}" type="presParOf" srcId="{A204A583-5368-4D8C-B993-207A36BF44F8}" destId="{97A80FD8-AE16-4E1F-9C15-B5D8FD0C4C3E}" srcOrd="1" destOrd="0" presId="urn:microsoft.com/office/officeart/2005/8/layout/hProcess9"/>
    <dgm:cxn modelId="{A952771F-FE1B-43B5-8798-A89680DD0367}" type="presParOf" srcId="{A204A583-5368-4D8C-B993-207A36BF44F8}" destId="{33E43D27-B3BB-4C73-80CD-D4F3CDC1AF91}" srcOrd="2" destOrd="0" presId="urn:microsoft.com/office/officeart/2005/8/layout/hProcess9"/>
    <dgm:cxn modelId="{7336E4A3-5639-4C10-AA68-BFF8491D37F3}" type="presParOf" srcId="{A204A583-5368-4D8C-B993-207A36BF44F8}" destId="{7AE1FBEB-00F4-4FAD-B613-282465E6E3EE}" srcOrd="3" destOrd="0" presId="urn:microsoft.com/office/officeart/2005/8/layout/hProcess9"/>
    <dgm:cxn modelId="{63D81EF9-1386-418B-872E-FE498C42A9B0}" type="presParOf" srcId="{A204A583-5368-4D8C-B993-207A36BF44F8}" destId="{9569F6DA-2994-4D21-9842-BC516614834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7A6C5-7CF3-47AD-8258-43E51929B206}">
      <dsp:nvSpPr>
        <dsp:cNvPr id="0" name=""/>
        <dsp:cNvSpPr/>
      </dsp:nvSpPr>
      <dsp:spPr>
        <a:xfrm>
          <a:off x="244975" y="0"/>
          <a:ext cx="2776391" cy="249207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A08B9-5BA4-41A2-8E4D-E90296C750A8}">
      <dsp:nvSpPr>
        <dsp:cNvPr id="0" name=""/>
        <dsp:cNvSpPr/>
      </dsp:nvSpPr>
      <dsp:spPr>
        <a:xfrm>
          <a:off x="3508" y="747621"/>
          <a:ext cx="1051354" cy="99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FileNet</a:t>
          </a:r>
          <a:endParaRPr lang="en-US" sz="1200" kern="1200" dirty="0"/>
        </a:p>
      </dsp:txBody>
      <dsp:txXfrm>
        <a:off x="52169" y="796282"/>
        <a:ext cx="954032" cy="899506"/>
      </dsp:txXfrm>
    </dsp:sp>
    <dsp:sp modelId="{33E43D27-B3BB-4C73-80CD-D4F3CDC1AF91}">
      <dsp:nvSpPr>
        <dsp:cNvPr id="0" name=""/>
        <dsp:cNvSpPr/>
      </dsp:nvSpPr>
      <dsp:spPr>
        <a:xfrm>
          <a:off x="1107494" y="747621"/>
          <a:ext cx="1051354" cy="99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ProjectWise</a:t>
          </a:r>
          <a:endParaRPr lang="en-US" sz="1200" kern="1200" dirty="0"/>
        </a:p>
      </dsp:txBody>
      <dsp:txXfrm>
        <a:off x="1156155" y="796282"/>
        <a:ext cx="954032" cy="899506"/>
      </dsp:txXfrm>
    </dsp:sp>
    <dsp:sp modelId="{9569F6DA-2994-4D21-9842-BC5166148341}">
      <dsp:nvSpPr>
        <dsp:cNvPr id="0" name=""/>
        <dsp:cNvSpPr/>
      </dsp:nvSpPr>
      <dsp:spPr>
        <a:xfrm>
          <a:off x="2211480" y="747621"/>
          <a:ext cx="1051354" cy="99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SharePoint</a:t>
          </a:r>
          <a:endParaRPr lang="en-US" sz="1200" kern="1200" dirty="0"/>
        </a:p>
      </dsp:txBody>
      <dsp:txXfrm>
        <a:off x="2260141" y="796282"/>
        <a:ext cx="954032" cy="899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91C0D-9628-D946-9B79-FC5FA54777A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ADBA-A267-DA4D-BAFE-044F7A56F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03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383AC-319A-7C46-B19B-6E34CA348BBF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9D017-89CE-4946-9D8E-EA3CC4E98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0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82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similar: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Subject, Type, Priority, Disciplines, Keywords, Description tab text, prompt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supporting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57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Dates in log – Created, </a:t>
            </a:r>
            <a:r>
              <a:rPr lang="en-US" sz="12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Assigned (new)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Due, Completed (new), Closed, Days Overdue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 Complete - new</a:t>
            </a:r>
            <a:endParaRPr lang="en-US" sz="1200" i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Assigned To – sets assigned date and assigned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 Completed – populates Completed date, Percent complete - 100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72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</a:t>
            </a:r>
            <a:r>
              <a:rPr lang="en-US" baseline="0" dirty="0" smtClean="0"/>
              <a:t> out package view, all record documents view and individual package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91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Team</a:t>
            </a:r>
            <a:r>
              <a:rPr lang="en-US" baseline="0" dirty="0" smtClean="0"/>
              <a:t> members auto populates the To field when issuing packages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72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out revision</a:t>
            </a:r>
            <a:r>
              <a:rPr lang="en-US" baseline="0" dirty="0" smtClean="0"/>
              <a:t> history presented with record document – most recent first, items can be related at a revision level, view the issue history for each version of the record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80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Project setting to disable credentials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disabled use the Newforma account, if enabled works like today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08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Scheduling - Twice a Day (1 pm and 6 pm), Daily options (6pm), and Four Times a Day (10am, 1pm, 3pm, 6pm).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03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25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out tasks</a:t>
            </a:r>
            <a:r>
              <a:rPr lang="en-US" baseline="0" dirty="0" smtClean="0"/>
              <a:t> menu</a:t>
            </a:r>
          </a:p>
          <a:p>
            <a:r>
              <a:rPr lang="en-US" baseline="0" dirty="0" smtClean="0"/>
              <a:t>Folder details (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icon in shared folder on left column shows data about the shared folder)</a:t>
            </a:r>
          </a:p>
          <a:p>
            <a:r>
              <a:rPr lang="en-US" baseline="0" dirty="0" smtClean="0"/>
              <a:t>Show dragging and dropping a file onto the folder – highlight upload and remove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2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Pick</a:t>
            </a:r>
            <a:r>
              <a:rPr lang="en-US" baseline="0" dirty="0" smtClean="0"/>
              <a:t> a project, automatically populates To from the person that sent the email, CC with others on the email and subject. Add remarks and pick the files.</a:t>
            </a:r>
          </a:p>
          <a:p>
            <a:r>
              <a:rPr lang="en-US" baseline="0" dirty="0" smtClean="0"/>
              <a:t>If transmittals are set as required in the project, the transmittal dialog will appear after with all information pre-populated from this dialog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8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50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options</a:t>
            </a:r>
            <a:r>
              <a:rPr lang="en-US" baseline="0" dirty="0" smtClean="0"/>
              <a:t> from the Info Exchange Transfer dialog in NPC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03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100K</a:t>
            </a:r>
            <a:r>
              <a:rPr lang="en-US" baseline="0" dirty="0" smtClean="0"/>
              <a:t> or more for basic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42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Appears if</a:t>
            </a:r>
            <a:r>
              <a:rPr lang="en-US" baseline="0" dirty="0" smtClean="0"/>
              <a:t> there are large lists for companies, contacts, projects and project team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Default </a:t>
            </a:r>
            <a:r>
              <a:rPr lang="en-US" dirty="0" smtClean="0"/>
              <a:t>10,000 (LAN) or 1000 (WAN)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389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right click menu</a:t>
            </a:r>
            <a:r>
              <a:rPr lang="en-US" baseline="0" dirty="0" smtClean="0"/>
              <a:t> options for dimension and leader examples</a:t>
            </a:r>
          </a:p>
          <a:p>
            <a:r>
              <a:rPr lang="en-US" baseline="0" dirty="0" smtClean="0"/>
              <a:t>Double click to point out new dimension style property</a:t>
            </a:r>
          </a:p>
          <a:p>
            <a:r>
              <a:rPr lang="en-US" baseline="0" dirty="0" smtClean="0"/>
              <a:t>In canvas editing – show recent options and save markup view</a:t>
            </a:r>
          </a:p>
          <a:p>
            <a:r>
              <a:rPr lang="en-US" baseline="0" dirty="0" smtClean="0"/>
              <a:t>Set measurement tool to have app capture measurement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98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AEI = 500 employees, 25K</a:t>
            </a:r>
            <a:r>
              <a:rPr lang="en-US" baseline="0" dirty="0" smtClean="0"/>
              <a:t> contacts              </a:t>
            </a:r>
            <a:r>
              <a:rPr lang="en-US" dirty="0" smtClean="0"/>
              <a:t>Better performance = better user experience.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02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Be different than your last 24 passwords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Contain at least 8 characters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Contain both upper and lowercase letters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Contain both numbers and letters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Contain at least one symbolic character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9330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With our Server reduction efforts, companies can deploy our software with out such a large investment into hardware.</a:t>
            </a:r>
          </a:p>
          <a:p>
            <a:r>
              <a:rPr lang="en-US" baseline="0" dirty="0" smtClean="0"/>
              <a:t>Windows 7, Windows 8 or on a file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Approach to Apps combines similar</a:t>
            </a:r>
            <a:r>
              <a:rPr lang="en-US" baseline="0" dirty="0" smtClean="0"/>
              <a:t> functions into the same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97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97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Capture and Plans to capture field</a:t>
            </a:r>
            <a:r>
              <a:rPr lang="en-US" baseline="0" dirty="0" smtClean="0"/>
              <a:t> data and Tasks to access, review and manage.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97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97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new My Project Center button in the toolbar</a:t>
            </a:r>
          </a:p>
          <a:p>
            <a:r>
              <a:rPr lang="en-US" dirty="0" smtClean="0"/>
              <a:t>New</a:t>
            </a:r>
            <a:r>
              <a:rPr lang="en-US" baseline="0" dirty="0" smtClean="0"/>
              <a:t> corporate look and feel for mobile, NPC apps and cloud apps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45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new My Project Center button in the toolbar</a:t>
            </a:r>
          </a:p>
          <a:p>
            <a:r>
              <a:rPr lang="en-US" dirty="0" smtClean="0"/>
              <a:t>New</a:t>
            </a:r>
            <a:r>
              <a:rPr lang="en-US" baseline="0" dirty="0" smtClean="0"/>
              <a:t> corporate look and feel for mobile, NPC apps and cloud apps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45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Created, </a:t>
            </a:r>
            <a:r>
              <a:rPr lang="en-US" sz="12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Assigned (new)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Due, Completed (new), Closed, Days Overdue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78437-FB04-4D33-8358-40D382314E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2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2014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2529" y="4905913"/>
            <a:ext cx="5242824" cy="1295663"/>
          </a:xfrm>
        </p:spPr>
        <p:txBody>
          <a:bodyPr>
            <a:normAutofit/>
          </a:bodyPr>
          <a:lstStyle>
            <a:lvl1pPr algn="l">
              <a:defRPr sz="24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2529" y="6061958"/>
            <a:ext cx="5242824" cy="38155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2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99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776" y="645074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3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2014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0588" y="2457880"/>
            <a:ext cx="8682824" cy="1942241"/>
          </a:xfrm>
        </p:spPr>
        <p:txBody>
          <a:bodyPr anchor="ctr">
            <a:noAutofit/>
          </a:bodyPr>
          <a:lstStyle>
            <a:lvl1pPr algn="l">
              <a:defRPr sz="4400" b="1" cap="all">
                <a:solidFill>
                  <a:srgbClr val="4747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99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776" y="645074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0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2014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99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776" y="645074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9776" y="2457880"/>
            <a:ext cx="8744448" cy="1942241"/>
          </a:xfrm>
        </p:spPr>
        <p:txBody>
          <a:bodyPr anchor="ctr">
            <a:noAutofit/>
          </a:bodyPr>
          <a:lstStyle>
            <a:lvl1pPr algn="l">
              <a:defRPr sz="4400" b="1" cap="all">
                <a:solidFill>
                  <a:srgbClr val="4747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47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2014-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99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776" y="645074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9776" y="2457880"/>
            <a:ext cx="8744448" cy="1942241"/>
          </a:xfrm>
        </p:spPr>
        <p:txBody>
          <a:bodyPr anchor="ctr">
            <a:noAutofit/>
          </a:bodyPr>
          <a:lstStyle>
            <a:lvl1pPr algn="l">
              <a:defRPr sz="4400" b="1" cap="all">
                <a:solidFill>
                  <a:srgbClr val="4747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47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9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776" y="645074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3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14" y="4175213"/>
            <a:ext cx="86097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14" y="2675026"/>
            <a:ext cx="86097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99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776" y="645074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2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539" y="1542554"/>
            <a:ext cx="4257261" cy="45836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542554"/>
            <a:ext cx="4257261" cy="45836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9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776" y="645074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8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503309"/>
            <a:ext cx="4258849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539" y="2174875"/>
            <a:ext cx="4258849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03309"/>
            <a:ext cx="4260436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60436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99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776" y="645074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5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99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776" y="645074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76" y="273050"/>
            <a:ext cx="3265737" cy="1162050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2246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776" y="1435100"/>
            <a:ext cx="326573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9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776" y="645074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3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76" y="4800600"/>
            <a:ext cx="867142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727575"/>
          </a:xfrm>
          <a:solidFill>
            <a:srgbClr val="82BC00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776" y="5367338"/>
            <a:ext cx="867142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99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776" y="645074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2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99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776" y="6450741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776" y="6450741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5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195128"/>
            <a:ext cx="86669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534602"/>
            <a:ext cx="8666922" cy="4591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0795" y="6416417"/>
            <a:ext cx="1763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fld id="{E44112E4-8F74-4D48-97AC-A3C30BEE03D3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3918" y="6416417"/>
            <a:ext cx="23930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6795" y="6416417"/>
            <a:ext cx="1763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</a:defRPr>
            </a:lvl1pPr>
          </a:lstStyle>
          <a:p>
            <a:fld id="{61CCEC5D-8181-DE4D-B1A5-A25B0C31F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3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3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6.png"/><Relationship Id="rId9" Type="http://schemas.microsoft.com/office/2007/relationships/diagramDrawing" Target="../diagrams/drawing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54499" y="5015874"/>
            <a:ext cx="5159892" cy="129566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What’s New for </a:t>
            </a:r>
            <a:br>
              <a:rPr lang="en-US" sz="3600" dirty="0" smtClean="0"/>
            </a:br>
            <a:r>
              <a:rPr lang="en-US" sz="3600" dirty="0" smtClean="0"/>
              <a:t>Newforma Project Center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Mobile Apps and Eleventh Edition</a:t>
            </a:r>
            <a:br>
              <a:rPr lang="en-US" sz="2200" dirty="0" smtClean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714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200421"/>
            <a:ext cx="2498725" cy="725487"/>
          </a:xfrm>
        </p:spPr>
        <p:txBody>
          <a:bodyPr>
            <a:normAutofit/>
          </a:bodyPr>
          <a:lstStyle/>
          <a:p>
            <a:r>
              <a:rPr lang="en-US" dirty="0" smtClean="0"/>
              <a:t>Tasks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76472" y="967571"/>
            <a:ext cx="7935527" cy="5396159"/>
            <a:chOff x="414687" y="967571"/>
            <a:chExt cx="8357173" cy="568287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87" y="967571"/>
              <a:ext cx="8357173" cy="5682878"/>
            </a:xfrm>
            <a:prstGeom prst="rect">
              <a:avLst/>
            </a:prstGeom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083" y="1314448"/>
              <a:ext cx="6542617" cy="4906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931497" y="2020684"/>
            <a:ext cx="70866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Access, view and update field items 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From </a:t>
            </a:r>
            <a:r>
              <a:rPr lang="en-US" sz="3200" dirty="0"/>
              <a:t>the iPad or iPhone</a:t>
            </a:r>
          </a:p>
        </p:txBody>
      </p:sp>
    </p:spTree>
    <p:extLst>
      <p:ext uri="{BB962C8B-B14F-4D97-AF65-F5344CB8AC3E}">
        <p14:creationId xmlns:p14="http://schemas.microsoft.com/office/powerpoint/2010/main" val="256637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76" y="316707"/>
            <a:ext cx="2778374" cy="582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Tasks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77462" y="899319"/>
            <a:ext cx="7951914" cy="5407301"/>
            <a:chOff x="477462" y="899319"/>
            <a:chExt cx="7951914" cy="54073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62" y="899319"/>
              <a:ext cx="7951914" cy="5407301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327" y="1239954"/>
              <a:ext cx="6325505" cy="4744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9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Newforma Project Center Eleventh edition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1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 look </a:t>
            </a:r>
            <a:r>
              <a:rPr lang="en-US" dirty="0"/>
              <a:t>and feel</a:t>
            </a:r>
          </a:p>
          <a:p>
            <a:r>
              <a:rPr lang="en-US" dirty="0"/>
              <a:t>Action items enhancements</a:t>
            </a:r>
          </a:p>
          <a:p>
            <a:r>
              <a:rPr lang="en-US" dirty="0"/>
              <a:t>Document Control </a:t>
            </a:r>
            <a:r>
              <a:rPr lang="en-US" dirty="0" smtClean="0"/>
              <a:t>enhancements</a:t>
            </a:r>
          </a:p>
          <a:p>
            <a:r>
              <a:rPr lang="en-US" dirty="0" smtClean="0"/>
              <a:t>Viewer </a:t>
            </a:r>
            <a:r>
              <a:rPr lang="en-US" dirty="0"/>
              <a:t>performance and markup tools</a:t>
            </a:r>
          </a:p>
          <a:p>
            <a:r>
              <a:rPr lang="en-US" dirty="0"/>
              <a:t>Shared folder </a:t>
            </a:r>
            <a:r>
              <a:rPr lang="en-US" dirty="0" smtClean="0"/>
              <a:t>enhancements</a:t>
            </a:r>
          </a:p>
          <a:p>
            <a:r>
              <a:rPr lang="en-US" dirty="0" smtClean="0"/>
              <a:t>Upload supporting documents on Info Exchange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Simple file </a:t>
            </a:r>
            <a:r>
              <a:rPr lang="en-US" dirty="0" smtClean="0"/>
              <a:t>transfer</a:t>
            </a:r>
          </a:p>
          <a:p>
            <a:r>
              <a:rPr lang="en-US" dirty="0" smtClean="0"/>
              <a:t>Electronic Document Management System (EDMS) integration</a:t>
            </a:r>
          </a:p>
          <a:p>
            <a:r>
              <a:rPr lang="en-US" dirty="0" smtClean="0"/>
              <a:t>Project </a:t>
            </a:r>
            <a:r>
              <a:rPr lang="en-US" dirty="0"/>
              <a:t>Information Link </a:t>
            </a:r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96912"/>
          </a:xfrm>
        </p:spPr>
        <p:txBody>
          <a:bodyPr>
            <a:normAutofit/>
          </a:bodyPr>
          <a:lstStyle/>
          <a:p>
            <a:r>
              <a:rPr lang="en-US" dirty="0" smtClean="0"/>
              <a:t>New Look and Feel!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6116" y="1219399"/>
            <a:ext cx="5194883" cy="480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2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96912"/>
          </a:xfrm>
        </p:spPr>
        <p:txBody>
          <a:bodyPr>
            <a:normAutofit/>
          </a:bodyPr>
          <a:lstStyle/>
          <a:p>
            <a:r>
              <a:rPr lang="en-US" dirty="0" smtClean="0"/>
              <a:t>New Look and Feel!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1" y="885825"/>
            <a:ext cx="7042150" cy="526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06286" y="973777"/>
            <a:ext cx="344384" cy="391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501649"/>
            <a:ext cx="7826375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>
          <a:xfrm rot="2306310">
            <a:off x="3975917" y="4215739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1143000"/>
          </a:xfrm>
        </p:spPr>
        <p:txBody>
          <a:bodyPr/>
          <a:lstStyle/>
          <a:p>
            <a:r>
              <a:rPr lang="en-US" dirty="0" smtClean="0"/>
              <a:t>Improved 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025"/>
            <a:ext cx="783907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Track multiple action items lists with a new Type field</a:t>
            </a:r>
          </a:p>
          <a:p>
            <a:pPr lvl="1"/>
            <a:r>
              <a:rPr lang="en-US" dirty="0" smtClean="0"/>
              <a:t>Sequential numbering within action item type</a:t>
            </a:r>
          </a:p>
          <a:p>
            <a:pPr lvl="1"/>
            <a:r>
              <a:rPr lang="en-US" dirty="0"/>
              <a:t>Also available for Punch List and </a:t>
            </a:r>
            <a:r>
              <a:rPr lang="en-US" dirty="0" smtClean="0"/>
              <a:t>RFIs</a:t>
            </a:r>
          </a:p>
          <a:p>
            <a:r>
              <a:rPr lang="en-US" dirty="0" smtClean="0"/>
              <a:t>Additional fields provide ability to measure project team progress</a:t>
            </a:r>
          </a:p>
          <a:p>
            <a:r>
              <a:rPr lang="en-US" dirty="0" smtClean="0"/>
              <a:t>Mobile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 descr="\\newforma.local\data\departments\Marketing\Images--illustrations_and_product_stuff\Illustrations - Josh Fisher\iPad and user - no h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529" y="4352925"/>
            <a:ext cx="1504674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4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Action </a:t>
            </a:r>
            <a:r>
              <a:rPr lang="en-US" dirty="0" smtClean="0"/>
              <a:t>Items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Add action items quicker with add similar action item</a:t>
            </a:r>
          </a:p>
          <a:p>
            <a:r>
              <a:rPr lang="en-US" dirty="0" smtClean="0"/>
              <a:t>Read action item changes easier with improved notification format</a:t>
            </a:r>
          </a:p>
          <a:p>
            <a:r>
              <a:rPr lang="en-US" dirty="0" smtClean="0"/>
              <a:t>Sort Priority and Status fields based on order (not alphabetical)</a:t>
            </a:r>
          </a:p>
          <a:p>
            <a:r>
              <a:rPr lang="en-US" dirty="0" smtClean="0"/>
              <a:t>Closed action items easier to read with grayed out text (strikethrough removed)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5471"/>
          </a:xfrm>
        </p:spPr>
        <p:txBody>
          <a:bodyPr/>
          <a:lstStyle/>
          <a:p>
            <a:r>
              <a:rPr lang="en-US" dirty="0" smtClean="0"/>
              <a:t>Measure Action Item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190109"/>
            <a:ext cx="7038975" cy="526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9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Mobile </a:t>
            </a:r>
            <a:r>
              <a:rPr lang="en-US" dirty="0" smtClean="0"/>
              <a:t>apps – 10.2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4" y="946150"/>
            <a:ext cx="76898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66863" y="1838325"/>
            <a:ext cx="3817937" cy="2719388"/>
            <a:chOff x="1566863" y="1838325"/>
            <a:chExt cx="3817937" cy="271938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3" y="3613150"/>
              <a:ext cx="3817937" cy="94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2409825" y="4391025"/>
              <a:ext cx="981075" cy="166688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 flipV="1">
              <a:off x="2133600" y="1838325"/>
              <a:ext cx="276225" cy="26360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73112"/>
          </a:xfrm>
        </p:spPr>
        <p:txBody>
          <a:bodyPr/>
          <a:lstStyle/>
          <a:p>
            <a:r>
              <a:rPr lang="en-US" dirty="0" smtClean="0"/>
              <a:t>Updated Action Items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77" y="1798524"/>
            <a:ext cx="243023" cy="2283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77" y="2036649"/>
            <a:ext cx="243023" cy="2283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5" y="2741499"/>
            <a:ext cx="243023" cy="22835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390159" y="2036649"/>
            <a:ext cx="744682" cy="22835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409209" y="2493849"/>
            <a:ext cx="744682" cy="22835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8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801"/>
            <a:ext cx="8229600" cy="1143000"/>
          </a:xfrm>
        </p:spPr>
        <p:txBody>
          <a:bodyPr/>
          <a:lstStyle/>
          <a:p>
            <a:r>
              <a:rPr lang="en-US" dirty="0" smtClean="0"/>
              <a:t>Enhanced Notification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154663"/>
            <a:ext cx="6986587" cy="49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0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Package support</a:t>
            </a:r>
          </a:p>
          <a:p>
            <a:pPr lvl="1"/>
            <a:r>
              <a:rPr lang="en-US" dirty="0" smtClean="0"/>
              <a:t>Organize record documents by discipline or other criteria</a:t>
            </a:r>
          </a:p>
          <a:p>
            <a:pPr lvl="1"/>
            <a:r>
              <a:rPr lang="en-US" dirty="0" smtClean="0"/>
              <a:t>Define who to issue package to</a:t>
            </a:r>
          </a:p>
          <a:p>
            <a:pPr lvl="1"/>
            <a:r>
              <a:rPr lang="en-US" dirty="0" smtClean="0"/>
              <a:t>Easier download for external users</a:t>
            </a:r>
          </a:p>
          <a:p>
            <a:r>
              <a:rPr lang="en-US" dirty="0" smtClean="0"/>
              <a:t>Revision letter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188"/>
            <a:ext cx="8229600" cy="925512"/>
          </a:xfrm>
        </p:spPr>
        <p:txBody>
          <a:bodyPr/>
          <a:lstStyle/>
          <a:p>
            <a:r>
              <a:rPr lang="en-US" dirty="0" smtClean="0"/>
              <a:t>Packages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" y="1171575"/>
            <a:ext cx="8988976" cy="499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701"/>
            <a:ext cx="8229600" cy="869949"/>
          </a:xfrm>
        </p:spPr>
        <p:txBody>
          <a:bodyPr/>
          <a:lstStyle/>
          <a:p>
            <a:r>
              <a:rPr lang="en-US" dirty="0" smtClean="0"/>
              <a:t>Add Packages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" y="1238185"/>
            <a:ext cx="8963252" cy="4867340"/>
          </a:xfrm>
        </p:spPr>
      </p:pic>
    </p:spTree>
    <p:extLst>
      <p:ext uri="{BB962C8B-B14F-4D97-AF65-F5344CB8AC3E}">
        <p14:creationId xmlns:p14="http://schemas.microsoft.com/office/powerpoint/2010/main" val="63503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/>
          <a:lstStyle/>
          <a:p>
            <a:r>
              <a:rPr lang="en-US" dirty="0" smtClean="0"/>
              <a:t>Record Document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1104900"/>
            <a:ext cx="7099300" cy="530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93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Folder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synch scheduling options for easier set up</a:t>
            </a:r>
          </a:p>
          <a:p>
            <a:r>
              <a:rPr lang="en-US" dirty="0" smtClean="0"/>
              <a:t>Credentials optional for automatic synching</a:t>
            </a:r>
          </a:p>
          <a:p>
            <a:pPr lvl="1"/>
            <a:r>
              <a:rPr lang="en-US" dirty="0" smtClean="0"/>
              <a:t>Credentials required by default for security</a:t>
            </a:r>
          </a:p>
          <a:p>
            <a:pPr lvl="1"/>
            <a:r>
              <a:rPr lang="en-US" dirty="0" smtClean="0"/>
              <a:t>If credentials expire, notification sent out and new option to change for all shared folders users credentials are used for</a:t>
            </a:r>
          </a:p>
          <a:p>
            <a:r>
              <a:rPr lang="en-US" dirty="0" smtClean="0"/>
              <a:t>Changed task </a:t>
            </a:r>
            <a:r>
              <a:rPr lang="en-US" dirty="0"/>
              <a:t>to </a:t>
            </a:r>
            <a:r>
              <a:rPr lang="en-US" dirty="0" smtClean="0"/>
              <a:t>“</a:t>
            </a:r>
            <a:r>
              <a:rPr lang="en-US" dirty="0"/>
              <a:t>Remove from Info </a:t>
            </a:r>
            <a:r>
              <a:rPr lang="en-US" dirty="0" smtClean="0"/>
              <a:t>Exchange” and moved to top level task list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Folder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2" y="1781175"/>
            <a:ext cx="55022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4503" y="3372592"/>
            <a:ext cx="1353787" cy="878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69324" y="4581896"/>
            <a:ext cx="4573980" cy="878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1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Folders in Info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Simplified and streamlined layout</a:t>
            </a:r>
          </a:p>
          <a:p>
            <a:r>
              <a:rPr lang="en-US" dirty="0" smtClean="0"/>
              <a:t>Drag and drop support on Info Exchange</a:t>
            </a:r>
          </a:p>
          <a:p>
            <a:pPr lvl="1"/>
            <a:r>
              <a:rPr lang="en-US" dirty="0"/>
              <a:t>Requires HTML5 </a:t>
            </a:r>
            <a:r>
              <a:rPr lang="en-US" dirty="0" smtClean="0"/>
              <a:t>browser</a:t>
            </a:r>
            <a:r>
              <a:rPr lang="en-US" dirty="0"/>
              <a:t>, ex. IE 10 or </a:t>
            </a:r>
            <a:r>
              <a:rPr lang="en-US" dirty="0" smtClean="0"/>
              <a:t>greater</a:t>
            </a:r>
          </a:p>
          <a:p>
            <a:r>
              <a:rPr lang="en-US" dirty="0" smtClean="0"/>
              <a:t>External users create folders if folder allows uploads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Folder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" y="1417637"/>
            <a:ext cx="7575550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89238"/>
            <a:ext cx="2209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779713"/>
            <a:ext cx="3330575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3771901"/>
            <a:ext cx="19129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02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Email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project emails available for review and search</a:t>
            </a:r>
          </a:p>
          <a:p>
            <a:r>
              <a:rPr lang="en-US" dirty="0" smtClean="0"/>
              <a:t>Search by To, From, Subject, Description</a:t>
            </a:r>
          </a:p>
          <a:p>
            <a:r>
              <a:rPr lang="en-US" dirty="0" smtClean="0"/>
              <a:t>Integrated with phone’s email app for reply, reply to all, forward</a:t>
            </a:r>
          </a:p>
          <a:p>
            <a:r>
              <a:rPr lang="en-US" dirty="0" smtClean="0"/>
              <a:t>Download and view attachments</a:t>
            </a:r>
          </a:p>
          <a:p>
            <a:r>
              <a:rPr lang="en-US" dirty="0" smtClean="0"/>
              <a:t>Pin selected emails for off-line access</a:t>
            </a:r>
          </a:p>
          <a:p>
            <a:r>
              <a:rPr lang="en-US" dirty="0" smtClean="0"/>
              <a:t>Available on </a:t>
            </a:r>
            <a:r>
              <a:rPr lang="en-US" dirty="0" err="1" smtClean="0"/>
              <a:t>iOS</a:t>
            </a:r>
            <a:r>
              <a:rPr lang="en-US" dirty="0" smtClean="0"/>
              <a:t> and Android platforms, phones and tablets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Upload Supporting Documents on Info Exchange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85" y="1338128"/>
            <a:ext cx="5844116" cy="486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0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Transfers through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6" y="1234014"/>
            <a:ext cx="7304314" cy="47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Transfer Dialog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312410"/>
            <a:ext cx="5418137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5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Transfer -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317172"/>
            <a:ext cx="5410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8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 Transfers from Explorer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31" y="1601788"/>
            <a:ext cx="5951537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990851" y="4448175"/>
            <a:ext cx="1304925" cy="2190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Send Transfers through Tray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971" y="2245859"/>
            <a:ext cx="3148013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6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EDMS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/>
              <a:t>One process to manage projects across the </a:t>
            </a:r>
            <a:r>
              <a:rPr lang="en-US" dirty="0" smtClean="0"/>
              <a:t>organization</a:t>
            </a:r>
            <a:endParaRPr lang="en-US" dirty="0" smtClean="0">
              <a:solidFill>
                <a:schemeClr val="dk1"/>
              </a:solidFill>
            </a:endParaRPr>
          </a:p>
          <a:p>
            <a:pPr marL="457200" indent="-457200"/>
            <a:r>
              <a:rPr lang="en-US" dirty="0" smtClean="0">
                <a:solidFill>
                  <a:schemeClr val="dk1"/>
                </a:solidFill>
              </a:rPr>
              <a:t>Whole </a:t>
            </a:r>
            <a:r>
              <a:rPr lang="en-US" dirty="0">
                <a:solidFill>
                  <a:schemeClr val="dk1"/>
                </a:solidFill>
              </a:rPr>
              <a:t>product integration with the EDMS </a:t>
            </a:r>
            <a:endParaRPr lang="en-US" dirty="0" smtClean="0">
              <a:solidFill>
                <a:schemeClr val="dk1"/>
              </a:solidFill>
            </a:endParaRPr>
          </a:p>
          <a:p>
            <a:pPr marL="857250" lvl="1" indent="-457200"/>
            <a:r>
              <a:rPr lang="en-US" dirty="0" smtClean="0">
                <a:solidFill>
                  <a:schemeClr val="dk1"/>
                </a:solidFill>
              </a:rPr>
              <a:t>filing email</a:t>
            </a:r>
          </a:p>
          <a:p>
            <a:pPr marL="857250" lvl="1" indent="-457200"/>
            <a:r>
              <a:rPr lang="en-US" dirty="0" smtClean="0">
                <a:solidFill>
                  <a:schemeClr val="dk1"/>
                </a:solidFill>
              </a:rPr>
              <a:t>marking </a:t>
            </a:r>
            <a:r>
              <a:rPr lang="en-US" dirty="0">
                <a:solidFill>
                  <a:schemeClr val="dk1"/>
                </a:solidFill>
              </a:rPr>
              <a:t>up </a:t>
            </a:r>
            <a:r>
              <a:rPr lang="en-US" dirty="0" smtClean="0">
                <a:solidFill>
                  <a:schemeClr val="dk1"/>
                </a:solidFill>
              </a:rPr>
              <a:t>documents</a:t>
            </a:r>
          </a:p>
          <a:p>
            <a:pPr marL="857250" lvl="1" indent="-457200"/>
            <a:r>
              <a:rPr lang="en-US" dirty="0" smtClean="0">
                <a:solidFill>
                  <a:schemeClr val="dk1"/>
                </a:solidFill>
              </a:rPr>
              <a:t>transferring </a:t>
            </a:r>
            <a:r>
              <a:rPr lang="en-US" dirty="0">
                <a:solidFill>
                  <a:schemeClr val="dk1"/>
                </a:solidFill>
              </a:rPr>
              <a:t>files</a:t>
            </a:r>
          </a:p>
          <a:p>
            <a:pPr marL="457200" indent="-457200"/>
            <a:r>
              <a:rPr lang="en-US" dirty="0">
                <a:solidFill>
                  <a:schemeClr val="dk1"/>
                </a:solidFill>
              </a:rPr>
              <a:t>Anywhere a file is available from a file server, a document is available from </a:t>
            </a:r>
            <a:r>
              <a:rPr lang="en-US" dirty="0" smtClean="0">
                <a:solidFill>
                  <a:schemeClr val="dk1"/>
                </a:solidFill>
              </a:rPr>
              <a:t>EDMS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8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of NPC/EDMS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Unified project context</a:t>
            </a:r>
          </a:p>
          <a:p>
            <a:pPr lvl="1"/>
            <a:r>
              <a:rPr lang="en-US" dirty="0" smtClean="0"/>
              <a:t>Find project files across systems in one location</a:t>
            </a:r>
          </a:p>
          <a:p>
            <a:r>
              <a:rPr lang="en-US" dirty="0" smtClean="0"/>
              <a:t>Simplified user experience</a:t>
            </a:r>
            <a:endParaRPr lang="en-US" dirty="0"/>
          </a:p>
          <a:p>
            <a:r>
              <a:rPr lang="en-US" dirty="0"/>
              <a:t>Use existing workflows in NPC for documents stored in EDMS</a:t>
            </a:r>
          </a:p>
          <a:p>
            <a:r>
              <a:rPr lang="en-US" dirty="0" smtClean="0"/>
              <a:t>Add value to existing EDMS investments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111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Sources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796925"/>
            <a:ext cx="7818437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8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72888"/>
            <a:ext cx="8588829" cy="76449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dk1"/>
                </a:solidFill>
              </a:rPr>
              <a:t>What </a:t>
            </a:r>
            <a:r>
              <a:rPr lang="en-US" sz="4000" dirty="0" smtClean="0">
                <a:solidFill>
                  <a:schemeClr val="dk1"/>
                </a:solidFill>
              </a:rPr>
              <a:t>Systems </a:t>
            </a:r>
            <a:r>
              <a:rPr lang="en-US" sz="4000" dirty="0">
                <a:solidFill>
                  <a:schemeClr val="dk1"/>
                </a:solidFill>
              </a:rPr>
              <a:t>are </a:t>
            </a:r>
            <a:r>
              <a:rPr lang="en-US" sz="4000" dirty="0" smtClean="0">
                <a:solidFill>
                  <a:schemeClr val="dk1"/>
                </a:solidFill>
              </a:rPr>
              <a:t>Supported Initially?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</a:rPr>
              <a:t>Microsoft SharePoint</a:t>
            </a:r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</a:rPr>
              <a:t>Bentley ProjectWise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</a:rPr>
              <a:t>IBM FileNet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76" y="880533"/>
            <a:ext cx="2910791" cy="54857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59" y="863607"/>
            <a:ext cx="2910791" cy="5485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26"/>
            <a:ext cx="8229600" cy="906462"/>
          </a:xfrm>
        </p:spPr>
        <p:txBody>
          <a:bodyPr/>
          <a:lstStyle/>
          <a:p>
            <a:r>
              <a:rPr lang="en-US" dirty="0" smtClean="0"/>
              <a:t>Project Email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44" y="1595252"/>
            <a:ext cx="2297524" cy="407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69" y="1634065"/>
            <a:ext cx="2298431" cy="407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1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Another Data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40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68914" y="3910148"/>
            <a:ext cx="1" cy="7048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49074" y="3925388"/>
            <a:ext cx="1" cy="7048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413994" y="3940628"/>
            <a:ext cx="1" cy="7048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73514" y="3894908"/>
            <a:ext cx="1" cy="7048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620857"/>
              </p:ext>
            </p:extLst>
          </p:nvPr>
        </p:nvGraphicFramePr>
        <p:xfrm>
          <a:off x="1963915" y="3414196"/>
          <a:ext cx="512064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0160"/>
                <a:gridCol w="1280160"/>
                <a:gridCol w="1280160"/>
                <a:gridCol w="128016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EDMS Plugin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File Server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ProjectWise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FileNet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SharePoint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78264"/>
              </p:ext>
            </p:extLst>
          </p:nvPr>
        </p:nvGraphicFramePr>
        <p:xfrm>
          <a:off x="1371600" y="1697004"/>
          <a:ext cx="6400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</a:tblGrid>
              <a:tr h="4233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Newforma Project Center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User Interface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Down Arrow 12"/>
          <p:cNvSpPr/>
          <p:nvPr/>
        </p:nvSpPr>
        <p:spPr>
          <a:xfrm>
            <a:off x="4357686" y="2600325"/>
            <a:ext cx="428625" cy="47625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07" y="4614964"/>
            <a:ext cx="12684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708" y="4599724"/>
            <a:ext cx="12684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59" y="4614964"/>
            <a:ext cx="12684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87" y="4645444"/>
            <a:ext cx="12684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53000" y="2600325"/>
            <a:ext cx="95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13" y="1173241"/>
            <a:ext cx="779766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3933"/>
          </a:xfrm>
        </p:spPr>
        <p:txBody>
          <a:bodyPr/>
          <a:lstStyle/>
          <a:p>
            <a:r>
              <a:rPr lang="en-US" dirty="0" smtClean="0"/>
              <a:t>New Search User Interface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00133" y="1349821"/>
            <a:ext cx="3129244" cy="3858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6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specialized templates improve reporting for Newforma Action Items, Submittals, RFIs, and Building </a:t>
            </a:r>
            <a:r>
              <a:rPr lang="en-US" dirty="0" smtClean="0"/>
              <a:t>Elements (All Building Elements, Doors and Windows)</a:t>
            </a:r>
          </a:p>
          <a:p>
            <a:pPr lvl="0"/>
            <a:r>
              <a:rPr lang="en-US" dirty="0"/>
              <a:t>Embed grouping, sorting and filtering into the templates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Viewer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Continued performance improvements by initially loading the application</a:t>
            </a:r>
          </a:p>
          <a:p>
            <a:r>
              <a:rPr lang="en-US" dirty="0"/>
              <a:t>Dimension </a:t>
            </a:r>
            <a:r>
              <a:rPr lang="en-US" dirty="0" smtClean="0"/>
              <a:t>tool</a:t>
            </a:r>
          </a:p>
          <a:p>
            <a:pPr lvl="1"/>
            <a:r>
              <a:rPr lang="en-US" dirty="0" smtClean="0"/>
              <a:t>Linear</a:t>
            </a:r>
          </a:p>
          <a:p>
            <a:pPr lvl="1"/>
            <a:r>
              <a:rPr lang="en-US" dirty="0" smtClean="0"/>
              <a:t>Aligned  </a:t>
            </a:r>
          </a:p>
          <a:p>
            <a:pPr lvl="1"/>
            <a:r>
              <a:rPr lang="en-US" dirty="0" smtClean="0"/>
              <a:t>Angular</a:t>
            </a:r>
            <a:endParaRPr lang="en-US" dirty="0"/>
          </a:p>
          <a:p>
            <a:r>
              <a:rPr lang="en-US" dirty="0" smtClean="0"/>
              <a:t>Leader tool</a:t>
            </a:r>
          </a:p>
          <a:p>
            <a:r>
              <a:rPr lang="en-US" dirty="0" smtClean="0"/>
              <a:t>Info Exchange support to view new tool</a:t>
            </a:r>
            <a:r>
              <a:rPr lang="en-US" dirty="0"/>
              <a:t> markups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Nbim</a:t>
            </a:r>
            <a:r>
              <a:rPr lang="en-US" dirty="0"/>
              <a:t> enhancements</a:t>
            </a:r>
          </a:p>
        </p:txBody>
      </p:sp>
    </p:spTree>
    <p:extLst>
      <p:ext uri="{BB962C8B-B14F-4D97-AF65-F5344CB8AC3E}">
        <p14:creationId xmlns:p14="http://schemas.microsoft.com/office/powerpoint/2010/main" val="301513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Revit Enhancements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 PDFs from Revit</a:t>
            </a:r>
          </a:p>
          <a:p>
            <a:r>
              <a:rPr lang="en-US" dirty="0" smtClean="0"/>
              <a:t>Publish and Add Revisions from Revit</a:t>
            </a:r>
          </a:p>
          <a:p>
            <a:r>
              <a:rPr lang="en-US" dirty="0" smtClean="0"/>
              <a:t>Revit 2015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>
            <a:normAutofit/>
          </a:bodyPr>
          <a:lstStyle/>
          <a:p>
            <a:r>
              <a:rPr lang="en-US" dirty="0"/>
              <a:t>Publish </a:t>
            </a:r>
            <a:r>
              <a:rPr lang="en-US" dirty="0" smtClean="0"/>
              <a:t>PDFs from Revit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900"/>
            <a:ext cx="8229600" cy="4868863"/>
          </a:xfrm>
        </p:spPr>
        <p:txBody>
          <a:bodyPr>
            <a:normAutofit/>
          </a:bodyPr>
          <a:lstStyle/>
          <a:p>
            <a:r>
              <a:rPr lang="en-US" dirty="0" smtClean="0"/>
              <a:t>Easily publish as single or multi-sheet PDF’s</a:t>
            </a:r>
          </a:p>
          <a:p>
            <a:r>
              <a:rPr lang="en-US" dirty="0" smtClean="0"/>
              <a:t>Set publish order from Revit parameters</a:t>
            </a:r>
          </a:p>
          <a:p>
            <a:r>
              <a:rPr lang="en-US" dirty="0"/>
              <a:t>Supports </a:t>
            </a:r>
            <a:r>
              <a:rPr lang="en-US" dirty="0" err="1"/>
              <a:t>Newforma’s</a:t>
            </a:r>
            <a:r>
              <a:rPr lang="en-US" dirty="0"/>
              <a:t> new native PDF driver, </a:t>
            </a:r>
            <a:r>
              <a:rPr lang="en-US" dirty="0" err="1"/>
              <a:t>BlueBeam</a:t>
            </a:r>
            <a:r>
              <a:rPr lang="en-US" dirty="0"/>
              <a:t>, Adobe and </a:t>
            </a:r>
            <a:r>
              <a:rPr lang="en-US" dirty="0" err="1"/>
              <a:t>bioPDF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\\newforma.local\data\departments\Marketing\Images--illustrations_and_product_stuff\Illustrations - Josh Fisher\Building and docu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72" y="4384221"/>
            <a:ext cx="2835078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1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4949"/>
            <a:ext cx="45053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 Sheets to 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19926" y="2407133"/>
            <a:ext cx="1567840" cy="3746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676" y="1224949"/>
            <a:ext cx="6165432" cy="446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776190" y="5318985"/>
            <a:ext cx="1289276" cy="3007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86914" y="5318985"/>
            <a:ext cx="1289276" cy="3007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8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 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8" y="1315893"/>
            <a:ext cx="5440520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445" y="1279641"/>
            <a:ext cx="6751637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3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 and </a:t>
            </a:r>
            <a:r>
              <a:rPr lang="en-US" dirty="0" smtClean="0"/>
              <a:t>Sync </a:t>
            </a:r>
            <a:r>
              <a:rPr lang="en-US" dirty="0"/>
              <a:t>from Revit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Easily </a:t>
            </a:r>
            <a:r>
              <a:rPr lang="en-US" dirty="0"/>
              <a:t>publish sheets from Revit directly into Doc Control</a:t>
            </a:r>
          </a:p>
          <a:p>
            <a:pPr lvl="1"/>
            <a:r>
              <a:rPr lang="en-US" dirty="0"/>
              <a:t>Sync, Publish and Link sheets all in one easy workflow</a:t>
            </a:r>
          </a:p>
          <a:p>
            <a:pPr lvl="1"/>
            <a:r>
              <a:rPr lang="en-US" dirty="0"/>
              <a:t>Manage publish folders</a:t>
            </a:r>
          </a:p>
          <a:p>
            <a:pPr lvl="1"/>
            <a:r>
              <a:rPr lang="en-US" dirty="0" smtClean="0"/>
              <a:t>Custom sheets naming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7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Approach to Mobile Apps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054315"/>
              </p:ext>
            </p:extLst>
          </p:nvPr>
        </p:nvGraphicFramePr>
        <p:xfrm>
          <a:off x="2233692" y="1615364"/>
          <a:ext cx="4658427" cy="329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714"/>
                <a:gridCol w="1357921"/>
                <a:gridCol w="1442792"/>
              </a:tblGrid>
              <a:tr h="823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Capture Tasks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Access</a:t>
                      </a:r>
                      <a:r>
                        <a:rPr lang="en-US" baseline="0" dirty="0" smtClean="0"/>
                        <a:t> / </a:t>
                      </a:r>
                      <a:r>
                        <a:rPr lang="en-US" dirty="0" smtClean="0"/>
                        <a:t>Manage</a:t>
                      </a:r>
                      <a:endParaRPr lang="en-US" dirty="0"/>
                    </a:p>
                  </a:txBody>
                  <a:tcPr anchor="ctr"/>
                </a:tc>
              </a:tr>
              <a:tr h="823340">
                <a:tc>
                  <a:txBody>
                    <a:bodyPr/>
                    <a:lstStyle/>
                    <a:p>
                      <a:r>
                        <a:rPr lang="en-US" dirty="0" smtClean="0"/>
                        <a:t>Punch</a:t>
                      </a:r>
                      <a:r>
                        <a:rPr lang="en-US" baseline="0" dirty="0" smtClean="0"/>
                        <a:t> List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 anchor="ctr"/>
                </a:tc>
              </a:tr>
              <a:tr h="823340">
                <a:tc>
                  <a:txBody>
                    <a:bodyPr/>
                    <a:lstStyle/>
                    <a:p>
                      <a:r>
                        <a:rPr lang="en-US" dirty="0" smtClean="0"/>
                        <a:t>Field Notes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 anchor="ctr"/>
                </a:tc>
              </a:tr>
              <a:tr h="823340">
                <a:tc>
                  <a:txBody>
                    <a:bodyPr/>
                    <a:lstStyle/>
                    <a:p>
                      <a:r>
                        <a:rPr lang="en-US" dirty="0" smtClean="0"/>
                        <a:t>Plans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952996"/>
              </p:ext>
            </p:extLst>
          </p:nvPr>
        </p:nvGraphicFramePr>
        <p:xfrm>
          <a:off x="2405844" y="1159740"/>
          <a:ext cx="4312693" cy="4493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895"/>
                <a:gridCol w="3155798"/>
              </a:tblGrid>
              <a:tr h="5398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Activities</a:t>
                      </a:r>
                      <a:endParaRPr lang="en-US" dirty="0"/>
                    </a:p>
                  </a:txBody>
                  <a:tcPr anchor="ctr"/>
                </a:tc>
              </a:tr>
              <a:tr h="132991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Capture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Punch List</a:t>
                      </a:r>
                    </a:p>
                    <a:p>
                      <a:pPr algn="ctr"/>
                      <a:r>
                        <a:rPr lang="en-US" b="0" dirty="0" smtClean="0"/>
                        <a:t>Field Notes</a:t>
                      </a:r>
                    </a:p>
                    <a:p>
                      <a:pPr algn="ctr"/>
                      <a:r>
                        <a:rPr lang="en-US" b="0" dirty="0" smtClean="0"/>
                        <a:t>Action Items</a:t>
                      </a:r>
                    </a:p>
                    <a:p>
                      <a:pPr algn="ctr"/>
                      <a:r>
                        <a:rPr lang="en-US" b="0" dirty="0" smtClean="0"/>
                        <a:t>More…</a:t>
                      </a:r>
                    </a:p>
                  </a:txBody>
                  <a:tcPr anchor="ctr"/>
                </a:tc>
              </a:tr>
              <a:tr h="1185073">
                <a:tc>
                  <a:txBody>
                    <a:bodyPr/>
                    <a:lstStyle/>
                    <a:p>
                      <a:r>
                        <a:rPr lang="en-US" dirty="0" smtClean="0"/>
                        <a:t>Manage</a:t>
                      </a:r>
                    </a:p>
                    <a:p>
                      <a:r>
                        <a:rPr lang="en-US" b="1" dirty="0" smtClean="0"/>
                        <a:t>Tasks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Punch List</a:t>
                      </a:r>
                    </a:p>
                    <a:p>
                      <a:pPr algn="ctr"/>
                      <a:r>
                        <a:rPr lang="en-US" b="0" dirty="0" smtClean="0"/>
                        <a:t>Field</a:t>
                      </a:r>
                      <a:r>
                        <a:rPr lang="en-US" b="0" baseline="0" dirty="0" smtClean="0"/>
                        <a:t> Notes</a:t>
                      </a:r>
                    </a:p>
                    <a:p>
                      <a:pPr algn="ctr"/>
                      <a:r>
                        <a:rPr lang="en-US" b="0" baseline="0" dirty="0" smtClean="0"/>
                        <a:t>Action Items</a:t>
                      </a:r>
                    </a:p>
                    <a:p>
                      <a:pPr algn="ctr"/>
                      <a:r>
                        <a:rPr lang="en-US" b="0" baseline="0" dirty="0" smtClean="0"/>
                        <a:t>More…</a:t>
                      </a:r>
                    </a:p>
                  </a:txBody>
                  <a:tcPr anchor="ctr"/>
                </a:tc>
              </a:tr>
              <a:tr h="143525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Punch List</a:t>
                      </a:r>
                    </a:p>
                    <a:p>
                      <a:pPr algn="ctr"/>
                      <a:r>
                        <a:rPr lang="en-US" b="0" dirty="0" smtClean="0"/>
                        <a:t>Field</a:t>
                      </a:r>
                      <a:r>
                        <a:rPr lang="en-US" b="0" baseline="0" dirty="0" smtClean="0"/>
                        <a:t> Notes</a:t>
                      </a:r>
                    </a:p>
                    <a:p>
                      <a:pPr algn="ctr"/>
                      <a:r>
                        <a:rPr lang="en-US" b="0" baseline="0" dirty="0" smtClean="0"/>
                        <a:t>Action Items</a:t>
                      </a:r>
                    </a:p>
                    <a:p>
                      <a:pPr algn="ctr"/>
                      <a:r>
                        <a:rPr lang="en-US" b="0" baseline="0" dirty="0" smtClean="0"/>
                        <a:t>More…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70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 and Publish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73831" y="1417638"/>
            <a:ext cx="3300413" cy="2484437"/>
            <a:chOff x="173831" y="1417638"/>
            <a:chExt cx="3300413" cy="248443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31" y="1417638"/>
              <a:ext cx="3300413" cy="248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1824038" y="2645221"/>
              <a:ext cx="1650206" cy="42454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76" y="1417637"/>
            <a:ext cx="5937934" cy="48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55942" y="5905020"/>
            <a:ext cx="1185848" cy="3617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65478" y="2375757"/>
            <a:ext cx="1185848" cy="6321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6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43517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5440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for </a:t>
            </a:r>
            <a:r>
              <a:rPr lang="en-US" dirty="0" smtClean="0"/>
              <a:t>project template within </a:t>
            </a:r>
            <a:r>
              <a:rPr lang="en-US" dirty="0"/>
              <a:t>Admin </a:t>
            </a:r>
            <a:r>
              <a:rPr lang="en-US" dirty="0" smtClean="0"/>
              <a:t>Console to improve project creation</a:t>
            </a:r>
            <a:endParaRPr lang="en-US" dirty="0"/>
          </a:p>
          <a:p>
            <a:r>
              <a:rPr lang="en-US" dirty="0"/>
              <a:t>Easier batch project import</a:t>
            </a:r>
          </a:p>
          <a:p>
            <a:pPr lvl="1"/>
            <a:r>
              <a:rPr lang="en-US" dirty="0"/>
              <a:t>New discover tool matches projects with project folders on the file server</a:t>
            </a:r>
          </a:p>
          <a:p>
            <a:r>
              <a:rPr lang="en-US" dirty="0" smtClean="0"/>
              <a:t>Easier to edit project settings for multiple projects</a:t>
            </a:r>
          </a:p>
          <a:p>
            <a:r>
              <a:rPr lang="en-US" dirty="0" smtClean="0"/>
              <a:t>Security enhancements on Info Exchange</a:t>
            </a:r>
            <a:endParaRPr lang="en-US" dirty="0"/>
          </a:p>
          <a:p>
            <a:r>
              <a:rPr lang="en-US" dirty="0"/>
              <a:t>Improved Multi-office </a:t>
            </a:r>
            <a:r>
              <a:rPr lang="en-US" dirty="0" smtClean="0"/>
              <a:t>Support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Changed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Export to template has been removed, functionality is still available from Project Settings</a:t>
            </a:r>
          </a:p>
          <a:p>
            <a:r>
              <a:rPr lang="en-US" dirty="0" smtClean="0"/>
              <a:t>Clean </a:t>
            </a:r>
            <a:r>
              <a:rPr lang="en-US" dirty="0"/>
              <a:t>up and reorganization of the tasks (i.e. </a:t>
            </a:r>
            <a:r>
              <a:rPr lang="en-US" dirty="0" err="1"/>
              <a:t>Repin</a:t>
            </a:r>
            <a:r>
              <a:rPr lang="en-US" dirty="0"/>
              <a:t> is in Utilities menu)</a:t>
            </a:r>
          </a:p>
          <a:p>
            <a:r>
              <a:rPr lang="en-US" dirty="0" smtClean="0"/>
              <a:t>SharePoint </a:t>
            </a:r>
            <a:r>
              <a:rPr lang="en-US" dirty="0"/>
              <a:t>URL in Project Settings </a:t>
            </a:r>
            <a:r>
              <a:rPr lang="en-US" dirty="0" smtClean="0"/>
              <a:t>removed</a:t>
            </a:r>
          </a:p>
          <a:p>
            <a:r>
              <a:rPr lang="en-US" dirty="0" smtClean="0"/>
              <a:t>Indexing tab moved to Servers list in Servers tab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- Create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Updated features to add projects</a:t>
            </a:r>
          </a:p>
          <a:p>
            <a:pPr lvl="1"/>
            <a:r>
              <a:rPr lang="en-US" dirty="0" smtClean="0"/>
              <a:t>Create Project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T</a:t>
            </a:r>
            <a:r>
              <a:rPr lang="en-US" dirty="0" smtClean="0"/>
              <a:t>emplate</a:t>
            </a:r>
          </a:p>
          <a:p>
            <a:pPr lvl="1"/>
            <a:r>
              <a:rPr lang="en-US" dirty="0" smtClean="0"/>
              <a:t>Batch Create Multiple Projects</a:t>
            </a:r>
          </a:p>
          <a:p>
            <a:pPr lvl="1"/>
            <a:endParaRPr lang="en-US" dirty="0"/>
          </a:p>
        </p:txBody>
      </p:sp>
      <p:pic>
        <p:nvPicPr>
          <p:cNvPr id="8194" name="Create Project Fl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54" y="3994272"/>
            <a:ext cx="5689912" cy="114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48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– Create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options</a:t>
            </a:r>
          </a:p>
          <a:p>
            <a:pPr lvl="1"/>
            <a:r>
              <a:rPr lang="en-US" dirty="0" smtClean="0"/>
              <a:t>Manual (same as currently created)</a:t>
            </a:r>
          </a:p>
          <a:p>
            <a:pPr lvl="1"/>
            <a:r>
              <a:rPr lang="en-US" dirty="0" smtClean="0"/>
              <a:t>Import from a template definition (project template)</a:t>
            </a:r>
          </a:p>
          <a:p>
            <a:pPr lvl="1"/>
            <a:r>
              <a:rPr lang="en-US" dirty="0" smtClean="0"/>
              <a:t>Based on a saved/selected template from list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9218" name="Create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052" y="3513992"/>
            <a:ext cx="4264271" cy="274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42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– Create Template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users to create a template (similar to the exported project template) which is added to the list to be used to Create Project.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New Templates can be </a:t>
            </a:r>
          </a:p>
          <a:p>
            <a:pPr lvl="1"/>
            <a:r>
              <a:rPr lang="en-US" dirty="0" smtClean="0"/>
              <a:t>Manually created</a:t>
            </a:r>
          </a:p>
          <a:p>
            <a:pPr lvl="1"/>
            <a:r>
              <a:rPr lang="en-US" dirty="0" smtClean="0"/>
              <a:t>Based on template definition</a:t>
            </a:r>
          </a:p>
          <a:p>
            <a:pPr lvl="1"/>
            <a:r>
              <a:rPr lang="en-US" dirty="0" smtClean="0"/>
              <a:t>Based on previous template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Create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90" y="1108198"/>
            <a:ext cx="7532687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95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Projects – Batch Project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function to work with multiple projects at a time, can also add to Contacts and Companies as an option if selected.</a:t>
            </a:r>
          </a:p>
          <a:p>
            <a:endParaRPr lang="en-US" dirty="0"/>
          </a:p>
        </p:txBody>
      </p:sp>
      <p:pic>
        <p:nvPicPr>
          <p:cNvPr id="12290" name="Batch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" y="1338128"/>
            <a:ext cx="7489372" cy="493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9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– Batch Create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an Add dialog users enter/select the following to create a project</a:t>
            </a:r>
          </a:p>
          <a:p>
            <a:pPr lvl="1"/>
            <a:r>
              <a:rPr lang="en-US" dirty="0" smtClean="0"/>
              <a:t>Project Name *</a:t>
            </a:r>
          </a:p>
          <a:p>
            <a:pPr lvl="1"/>
            <a:r>
              <a:rPr lang="en-US" dirty="0" smtClean="0"/>
              <a:t>Projects Number</a:t>
            </a:r>
          </a:p>
          <a:p>
            <a:pPr lvl="1"/>
            <a:r>
              <a:rPr lang="en-US" dirty="0" smtClean="0"/>
              <a:t>Primary Folder *</a:t>
            </a:r>
          </a:p>
          <a:p>
            <a:pPr lvl="1"/>
            <a:r>
              <a:rPr lang="en-US" dirty="0" smtClean="0"/>
              <a:t>Secondary Folder</a:t>
            </a:r>
          </a:p>
          <a:p>
            <a:pPr lvl="1"/>
            <a:r>
              <a:rPr lang="en-US" dirty="0" smtClean="0"/>
              <a:t>Server Name</a:t>
            </a:r>
          </a:p>
          <a:p>
            <a:pPr lvl="1"/>
            <a:r>
              <a:rPr lang="en-US" dirty="0" smtClean="0"/>
              <a:t>Template Project</a:t>
            </a:r>
          </a:p>
          <a:p>
            <a:pPr lvl="1"/>
            <a:r>
              <a:rPr lang="en-US" dirty="0" smtClean="0"/>
              <a:t>Status</a:t>
            </a:r>
          </a:p>
          <a:p>
            <a:pPr marL="914400" lvl="2" indent="0">
              <a:buNone/>
            </a:pPr>
            <a:r>
              <a:rPr lang="en-US" i="1" dirty="0" smtClean="0"/>
              <a:t>* Required</a:t>
            </a:r>
            <a:endParaRPr lang="en-US" i="1" dirty="0"/>
          </a:p>
        </p:txBody>
      </p:sp>
      <p:pic>
        <p:nvPicPr>
          <p:cNvPr id="11266" name="Add Project 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62125"/>
            <a:ext cx="61912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73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Approach 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Customers one-stop-app for</a:t>
            </a:r>
          </a:p>
          <a:p>
            <a:r>
              <a:rPr lang="en-US" dirty="0" smtClean="0"/>
              <a:t>Capturing key project data as they walk the site</a:t>
            </a:r>
          </a:p>
          <a:p>
            <a:r>
              <a:rPr lang="en-US" dirty="0" smtClean="0"/>
              <a:t>Reviewing tasks for specific:</a:t>
            </a:r>
          </a:p>
          <a:p>
            <a:pPr lvl="1"/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Assignees</a:t>
            </a:r>
          </a:p>
          <a:p>
            <a:pPr lvl="1"/>
            <a:r>
              <a:rPr lang="en-US" dirty="0" smtClean="0"/>
              <a:t>Due Dates</a:t>
            </a:r>
          </a:p>
          <a:p>
            <a:pPr lvl="1"/>
            <a:r>
              <a:rPr lang="en-US" dirty="0" smtClean="0"/>
              <a:t>Spaces</a:t>
            </a:r>
          </a:p>
          <a:p>
            <a:pPr lvl="1"/>
            <a:r>
              <a:rPr lang="en-US" dirty="0" smtClean="0"/>
              <a:t>Discipline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5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Project Folders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42" y="1243054"/>
            <a:ext cx="6596516" cy="492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0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4731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Change Project Settings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278"/>
            <a:ext cx="8229600" cy="4525963"/>
          </a:xfrm>
        </p:spPr>
        <p:txBody>
          <a:bodyPr/>
          <a:lstStyle/>
          <a:p>
            <a:r>
              <a:rPr lang="en-US" dirty="0" smtClean="0"/>
              <a:t>Edit multiple project settings at once</a:t>
            </a:r>
          </a:p>
          <a:p>
            <a:r>
              <a:rPr lang="en-US" dirty="0" smtClean="0"/>
              <a:t>Most fields supported</a:t>
            </a:r>
          </a:p>
          <a:p>
            <a:r>
              <a:rPr lang="en-US" dirty="0" smtClean="0"/>
              <a:t>Customer fields supported</a:t>
            </a:r>
          </a:p>
          <a:p>
            <a:r>
              <a:rPr lang="en-US" dirty="0" smtClean="0"/>
              <a:t>Activity Center set up is not supported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14" y="3735018"/>
            <a:ext cx="3799114" cy="298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5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– Change Settings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able to select a project and from the TASKS pane or a right mouse click be able to change project settings without opening.</a:t>
            </a:r>
          </a:p>
          <a:p>
            <a:endParaRPr lang="en-US" dirty="0"/>
          </a:p>
        </p:txBody>
      </p:sp>
      <p:pic>
        <p:nvPicPr>
          <p:cNvPr id="6146" name="Project 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04" y="3050565"/>
            <a:ext cx="59817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custom fiel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97" y="3041040"/>
            <a:ext cx="674211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rojet Fold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3" y="2601913"/>
            <a:ext cx="789463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Adm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49" y="2830513"/>
            <a:ext cx="748506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Info Exchan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97" y="1149353"/>
            <a:ext cx="7143753" cy="520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82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Utilities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Reorganized grouping of the project utilities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roject Util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7" y="2508005"/>
            <a:ext cx="652303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07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29" y="1458402"/>
            <a:ext cx="8666922" cy="4591561"/>
          </a:xfrm>
        </p:spPr>
        <p:txBody>
          <a:bodyPr/>
          <a:lstStyle/>
          <a:p>
            <a:r>
              <a:rPr lang="en-US" dirty="0" smtClean="0"/>
              <a:t>Location for Mail Servers / Project Email</a:t>
            </a:r>
          </a:p>
          <a:p>
            <a:r>
              <a:rPr lang="en-US" dirty="0" smtClean="0"/>
              <a:t>Custom Project Activity Summaries </a:t>
            </a:r>
          </a:p>
          <a:p>
            <a:r>
              <a:rPr lang="en-US" dirty="0" smtClean="0"/>
              <a:t>New – EDMS</a:t>
            </a:r>
          </a:p>
          <a:p>
            <a:pPr lvl="1"/>
            <a:r>
              <a:rPr lang="en-US" dirty="0" smtClean="0"/>
              <a:t>Electronic Document Management System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ED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66" y="3866052"/>
            <a:ext cx="77231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Modify ED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097" y="1257662"/>
            <a:ext cx="4098187" cy="495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Add ED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097" y="1263897"/>
            <a:ext cx="4043608" cy="494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EDMS Types"/>
          <p:cNvGraphicFramePr/>
          <p:nvPr>
            <p:extLst>
              <p:ext uri="{D42A27DB-BD31-4B8C-83A1-F6EECF244321}">
                <p14:modId xmlns:p14="http://schemas.microsoft.com/office/powerpoint/2010/main" val="2914422497"/>
              </p:ext>
            </p:extLst>
          </p:nvPr>
        </p:nvGraphicFramePr>
        <p:xfrm>
          <a:off x="402662" y="1209345"/>
          <a:ext cx="3266343" cy="249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7996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160586"/>
            <a:ext cx="8666922" cy="4965578"/>
          </a:xfrm>
        </p:spPr>
        <p:txBody>
          <a:bodyPr/>
          <a:lstStyle/>
          <a:p>
            <a:r>
              <a:rPr lang="en-US" dirty="0" smtClean="0"/>
              <a:t>New Icon set for server status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Otherwise sub tabs the same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General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Notifications/Forms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Info Exchange Connection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Replication Setup 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098" name="Server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842" y="1772382"/>
            <a:ext cx="3021989" cy="181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36846" y="4243790"/>
            <a:ext cx="386861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76"/>
              </a:spcBef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entury Gothic" panose="020B0502020202020204" pitchFamily="34" charset="0"/>
              </a:rPr>
              <a:t>System Metrics</a:t>
            </a:r>
          </a:p>
          <a:p>
            <a:pPr marL="342900" indent="-342900">
              <a:spcBef>
                <a:spcPts val="576"/>
              </a:spcBef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entury Gothic" panose="020B0502020202020204" pitchFamily="34" charset="0"/>
              </a:rPr>
              <a:t>Project Email and GAL</a:t>
            </a:r>
          </a:p>
          <a:p>
            <a:pPr marL="342900" indent="-342900">
              <a:spcBef>
                <a:spcPts val="576"/>
              </a:spcBef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entury Gothic" panose="020B0502020202020204" pitchFamily="34" charset="0"/>
              </a:rPr>
              <a:t>Mirrored Projects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9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 – Index tab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Index tab has been relocated to a filter dropdown under the servers.</a:t>
            </a:r>
            <a:endParaRPr lang="en-US" dirty="0"/>
          </a:p>
        </p:txBody>
      </p:sp>
      <p:pic>
        <p:nvPicPr>
          <p:cNvPr id="14338" name="Index Fil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857500"/>
            <a:ext cx="55911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ndex Statis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1534602"/>
            <a:ext cx="7199312" cy="465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Sco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1562100"/>
            <a:ext cx="727256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Reprocessing Requ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1534602"/>
            <a:ext cx="7240774" cy="465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Search Que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1562100"/>
            <a:ext cx="7199312" cy="461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92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 – Work (Filter Servers)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 Servers have also been relocated to the Servers tab.</a:t>
            </a:r>
          </a:p>
          <a:p>
            <a:endParaRPr lang="en-US" dirty="0"/>
          </a:p>
        </p:txBody>
      </p:sp>
      <p:pic>
        <p:nvPicPr>
          <p:cNvPr id="15362" name="Filter Ser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34602"/>
            <a:ext cx="7334250" cy="470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Work Sta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34602"/>
            <a:ext cx="7334250" cy="472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based instead of auto-populating list results over 10,000 (</a:t>
            </a:r>
            <a:r>
              <a:rPr lang="en-US" dirty="0" smtClean="0"/>
              <a:t>LAN) or 1000 </a:t>
            </a:r>
            <a:r>
              <a:rPr lang="en-US" dirty="0"/>
              <a:t>(WAN) </a:t>
            </a:r>
            <a:endParaRPr lang="en-US" dirty="0" smtClean="0"/>
          </a:p>
          <a:p>
            <a:r>
              <a:rPr lang="en-US" dirty="0" smtClean="0"/>
              <a:t>Reduces </a:t>
            </a:r>
            <a:r>
              <a:rPr lang="en-US" dirty="0"/>
              <a:t>load time allowing user to search for data quicker</a:t>
            </a:r>
            <a:endParaRPr lang="en-US" dirty="0" smtClean="0"/>
          </a:p>
          <a:p>
            <a:r>
              <a:rPr lang="en-US" dirty="0" smtClean="0"/>
              <a:t>Lists </a:t>
            </a:r>
            <a:r>
              <a:rPr lang="en-US" dirty="0"/>
              <a:t>effected:</a:t>
            </a:r>
          </a:p>
          <a:p>
            <a:pPr lvl="1"/>
            <a:r>
              <a:rPr lang="en-US" dirty="0"/>
              <a:t>Contacts (contact directory and Contact in admin)</a:t>
            </a:r>
          </a:p>
          <a:p>
            <a:pPr lvl="1"/>
            <a:r>
              <a:rPr lang="en-US" dirty="0"/>
              <a:t>Project Team chooser</a:t>
            </a:r>
          </a:p>
          <a:p>
            <a:pPr lvl="1"/>
            <a:r>
              <a:rPr lang="en-US" dirty="0"/>
              <a:t>Companies</a:t>
            </a:r>
          </a:p>
          <a:p>
            <a:pPr lvl="1"/>
            <a:r>
              <a:rPr lang="en-US" dirty="0"/>
              <a:t>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3933"/>
          </a:xfrm>
        </p:spPr>
        <p:txBody>
          <a:bodyPr/>
          <a:lstStyle/>
          <a:p>
            <a:r>
              <a:rPr lang="en-US" dirty="0" smtClean="0"/>
              <a:t>New Search User Interface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13" y="1173241"/>
            <a:ext cx="779766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00133" y="1349821"/>
            <a:ext cx="3129244" cy="3858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App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NPCArchIcon_arrow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t="8948" r="13298" b="8903"/>
          <a:stretch/>
        </p:blipFill>
        <p:spPr>
          <a:xfrm>
            <a:off x="2455405" y="2709770"/>
            <a:ext cx="1062495" cy="1259024"/>
          </a:xfrm>
          <a:prstGeom prst="rect">
            <a:avLst/>
          </a:prstGeom>
        </p:spPr>
      </p:pic>
      <p:pic>
        <p:nvPicPr>
          <p:cNvPr id="1026" name="Picture 2" descr="\\newforma.local\data\departments\Marketing\Images--illustrations_and_product_stuff\Illustrations_GeneralUse\PNGs\FieldNotesM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841"/>
            <a:ext cx="30607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NPCArchIcon_arrow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t="8948" r="13298" b="8903"/>
          <a:stretch/>
        </p:blipFill>
        <p:spPr>
          <a:xfrm>
            <a:off x="5559301" y="2488844"/>
            <a:ext cx="1062495" cy="1259024"/>
          </a:xfrm>
          <a:prstGeom prst="rect">
            <a:avLst/>
          </a:prstGeom>
        </p:spPr>
      </p:pic>
      <p:pic>
        <p:nvPicPr>
          <p:cNvPr id="11" name="Picture 10" descr="NPCArchIcon_-desktop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2" b="16850"/>
          <a:stretch/>
        </p:blipFill>
        <p:spPr>
          <a:xfrm>
            <a:off x="3309123" y="2585104"/>
            <a:ext cx="2586852" cy="1763380"/>
          </a:xfrm>
          <a:prstGeom prst="rect">
            <a:avLst/>
          </a:prstGeom>
        </p:spPr>
      </p:pic>
      <p:pic>
        <p:nvPicPr>
          <p:cNvPr id="1027" name="Picture 3" descr="\\newforma.local\data\departments\Marketing\Images--illustrations_and_product_stuff\Illustrations_GeneralUse\PNGs\PunchListM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48" y="1815423"/>
            <a:ext cx="2876268" cy="287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40766" y="2731433"/>
            <a:ext cx="1517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Punch List</a:t>
            </a:r>
          </a:p>
          <a:p>
            <a:pPr algn="ctr"/>
            <a:r>
              <a:rPr lang="en-US" sz="1200" b="1" dirty="0" smtClean="0"/>
              <a:t>Action Items</a:t>
            </a:r>
          </a:p>
          <a:p>
            <a:pPr algn="ctr"/>
            <a:r>
              <a:rPr lang="en-US" sz="1200" b="1" dirty="0" smtClean="0"/>
              <a:t>Field Notes</a:t>
            </a:r>
          </a:p>
          <a:p>
            <a:pPr algn="ctr"/>
            <a:r>
              <a:rPr lang="en-US" sz="1200" b="1" i="1" dirty="0" smtClean="0"/>
              <a:t>More…</a:t>
            </a:r>
            <a:endParaRPr lang="en-US" sz="1200" b="1" i="1" dirty="0"/>
          </a:p>
        </p:txBody>
      </p:sp>
      <p:pic>
        <p:nvPicPr>
          <p:cNvPr id="17" name="Picture 3" descr="\\newforma.local\data\departments\Marketing\Images--illustrations_and_product_stuff\Illustrations_GeneralUse\PNGs\NoPla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10" y="3968794"/>
            <a:ext cx="2227540" cy="222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199" y="3231056"/>
            <a:ext cx="191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Capture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74513" y="5673114"/>
            <a:ext cx="191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Plans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71419" y="4267935"/>
            <a:ext cx="191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Tasks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6593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New, more robust password storage mechanism</a:t>
            </a:r>
          </a:p>
          <a:p>
            <a:r>
              <a:rPr lang="en-US" dirty="0" smtClean="0">
                <a:solidFill>
                  <a:schemeClr val="dk1"/>
                </a:solidFill>
              </a:rPr>
              <a:t>Password creation and reset</a:t>
            </a:r>
          </a:p>
          <a:p>
            <a:pPr lvl="1"/>
            <a:r>
              <a:rPr lang="en-US" dirty="0" smtClean="0">
                <a:solidFill>
                  <a:schemeClr val="dk1"/>
                </a:solidFill>
              </a:rPr>
              <a:t>Bring the user to a page instead of sending plain text passwords</a:t>
            </a:r>
          </a:p>
          <a:p>
            <a:pPr lvl="0"/>
            <a:r>
              <a:rPr lang="en-US"/>
              <a:t>Flexible password criteria for password creation</a:t>
            </a:r>
          </a:p>
          <a:p>
            <a:r>
              <a:rPr lang="en-US" dirty="0" smtClean="0">
                <a:solidFill>
                  <a:schemeClr val="dk1"/>
                </a:solidFill>
              </a:rPr>
              <a:t>Configurable password expiration, option to prohibit password reuse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338128"/>
            <a:ext cx="8666922" cy="4591561"/>
          </a:xfrm>
        </p:spPr>
        <p:txBody>
          <a:bodyPr/>
          <a:lstStyle/>
          <a:p>
            <a:r>
              <a:rPr lang="en-US" dirty="0" smtClean="0"/>
              <a:t>Permission Tab – renamed to better explain what the tab has to offer</a:t>
            </a:r>
          </a:p>
          <a:p>
            <a:r>
              <a:rPr lang="en-US" dirty="0" smtClean="0"/>
              <a:t>While Permission Sets have not changed</a:t>
            </a:r>
          </a:p>
          <a:p>
            <a:r>
              <a:rPr lang="en-US" dirty="0" smtClean="0"/>
              <a:t>New Section for Info Exchange Password Settings – allowing Admins more control</a:t>
            </a:r>
          </a:p>
          <a:p>
            <a:endParaRPr lang="en-US" dirty="0"/>
          </a:p>
        </p:txBody>
      </p:sp>
      <p:pic>
        <p:nvPicPr>
          <p:cNvPr id="2050" name="Info Exch Pass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610" y="3849201"/>
            <a:ext cx="3670422" cy="229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07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Multi-Office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Scale server performance to support multiple offices</a:t>
            </a:r>
          </a:p>
          <a:p>
            <a:r>
              <a:rPr lang="en-US" dirty="0" smtClean="0">
                <a:solidFill>
                  <a:schemeClr val="dk1"/>
                </a:solidFill>
              </a:rPr>
              <a:t>New, easily-deployable </a:t>
            </a:r>
            <a:r>
              <a:rPr lang="en-US" dirty="0">
                <a:solidFill>
                  <a:schemeClr val="dk1"/>
                </a:solidFill>
              </a:rPr>
              <a:t>remote work services </a:t>
            </a:r>
            <a:r>
              <a:rPr lang="en-US" dirty="0" smtClean="0">
                <a:solidFill>
                  <a:schemeClr val="dk1"/>
                </a:solidFill>
              </a:rPr>
              <a:t>off-load the server maintenance work </a:t>
            </a:r>
          </a:p>
          <a:p>
            <a:pPr lvl="1"/>
            <a:r>
              <a:rPr lang="en-US" dirty="0" smtClean="0"/>
              <a:t>File filtering for indexing (currently supported)</a:t>
            </a:r>
          </a:p>
          <a:p>
            <a:pPr lvl="1"/>
            <a:r>
              <a:rPr lang="en-US" dirty="0" smtClean="0"/>
              <a:t>Email summarization</a:t>
            </a:r>
          </a:p>
          <a:p>
            <a:pPr lvl="1"/>
            <a:r>
              <a:rPr lang="en-US" dirty="0" smtClean="0"/>
              <a:t>DWG rendering</a:t>
            </a:r>
          </a:p>
          <a:p>
            <a:pPr lvl="1"/>
            <a:r>
              <a:rPr lang="en-US" dirty="0" smtClean="0"/>
              <a:t>PDF OCR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3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4794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happened to Field Notes and Punch List Apps?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066925"/>
            <a:ext cx="8229600" cy="4086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Field Notes </a:t>
            </a:r>
            <a:r>
              <a:rPr lang="en-US" dirty="0" smtClean="0"/>
              <a:t>– Still available  but functionally superseded by Capture and Tasks.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Punch Lists </a:t>
            </a:r>
            <a:r>
              <a:rPr lang="en-US" dirty="0" smtClean="0"/>
              <a:t>– </a:t>
            </a:r>
            <a:r>
              <a:rPr lang="en-US" dirty="0"/>
              <a:t>Still available but functionally superseded by </a:t>
            </a:r>
            <a:r>
              <a:rPr lang="en-US" dirty="0" smtClean="0"/>
              <a:t>Plans and </a:t>
            </a:r>
            <a:r>
              <a:rPr lang="en-US" dirty="0"/>
              <a:t>Tasks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1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76" y="11280"/>
            <a:ext cx="376897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Capture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EC5D-8181-DE4D-B1A5-A25B0C31F9AA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01161" y="942293"/>
            <a:ext cx="8028215" cy="5459186"/>
            <a:chOff x="401161" y="942293"/>
            <a:chExt cx="8028215" cy="54591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61" y="942293"/>
              <a:ext cx="8028215" cy="5459186"/>
            </a:xfrm>
            <a:prstGeom prst="rect">
              <a:avLst/>
            </a:prstGeom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410" y="1269053"/>
              <a:ext cx="6342033" cy="475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82624" y="1825227"/>
            <a:ext cx="76993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Capture punch list, field notes and now action items 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From </a:t>
            </a:r>
            <a:r>
              <a:rPr lang="en-US" sz="3200" dirty="0"/>
              <a:t>the iPad or iPhone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9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2014Template">
  <a:themeElements>
    <a:clrScheme name="Custom 1">
      <a:dk1>
        <a:srgbClr val="474747"/>
      </a:dk1>
      <a:lt1>
        <a:sysClr val="window" lastClr="FFFFFF"/>
      </a:lt1>
      <a:dk2>
        <a:srgbClr val="79A5D5"/>
      </a:dk2>
      <a:lt2>
        <a:srgbClr val="FFFCF2"/>
      </a:lt2>
      <a:accent1>
        <a:srgbClr val="5D7E95"/>
      </a:accent1>
      <a:accent2>
        <a:srgbClr val="ABB200"/>
      </a:accent2>
      <a:accent3>
        <a:srgbClr val="E75300"/>
      </a:accent3>
      <a:accent4>
        <a:srgbClr val="F3AE2F"/>
      </a:accent4>
      <a:accent5>
        <a:srgbClr val="FFFFFF"/>
      </a:accent5>
      <a:accent6>
        <a:srgbClr val="FFFFFF"/>
      </a:accent6>
      <a:hlink>
        <a:srgbClr val="E75300"/>
      </a:hlink>
      <a:folHlink>
        <a:srgbClr val="9A37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2014Template</Template>
  <TotalTime>8749</TotalTime>
  <Words>1871</Words>
  <Application>Microsoft Office PowerPoint</Application>
  <PresentationFormat>On-screen Show (4:3)</PresentationFormat>
  <Paragraphs>403</Paragraphs>
  <Slides>73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2014Template</vt:lpstr>
      <vt:lpstr>What’s New for  Newforma Project Center Mobile Apps and Eleventh Edition </vt:lpstr>
      <vt:lpstr>New Mobile apps – 10.2</vt:lpstr>
      <vt:lpstr>Project Email App</vt:lpstr>
      <vt:lpstr>Project Email App</vt:lpstr>
      <vt:lpstr>New Approach to Mobile Apps</vt:lpstr>
      <vt:lpstr>New Approach Benefits</vt:lpstr>
      <vt:lpstr>New App Approach</vt:lpstr>
      <vt:lpstr>What happened to Field Notes and Punch List Apps?</vt:lpstr>
      <vt:lpstr>Capture App</vt:lpstr>
      <vt:lpstr>Tasks App</vt:lpstr>
      <vt:lpstr>Tasks App</vt:lpstr>
      <vt:lpstr>Newforma Project Center Eleventh edition</vt:lpstr>
      <vt:lpstr>Major Enhancements</vt:lpstr>
      <vt:lpstr>New Look and Feel!</vt:lpstr>
      <vt:lpstr>New Look and Feel!</vt:lpstr>
      <vt:lpstr>PowerPoint Presentation</vt:lpstr>
      <vt:lpstr>Improved Action Items</vt:lpstr>
      <vt:lpstr>Improved Action Items (cont.)</vt:lpstr>
      <vt:lpstr>Measure Action Item Progress</vt:lpstr>
      <vt:lpstr>Updated Action Items</vt:lpstr>
      <vt:lpstr>Enhanced Notification</vt:lpstr>
      <vt:lpstr>Document Control</vt:lpstr>
      <vt:lpstr>Packages</vt:lpstr>
      <vt:lpstr>Add Packages</vt:lpstr>
      <vt:lpstr>Record Document Layout</vt:lpstr>
      <vt:lpstr>Shared Folder Setup</vt:lpstr>
      <vt:lpstr>Shared Folder Setup</vt:lpstr>
      <vt:lpstr>Shared Folders in Info Exchange</vt:lpstr>
      <vt:lpstr>Shared Folder Layout</vt:lpstr>
      <vt:lpstr>Upload Supporting Documents on Info Exchange </vt:lpstr>
      <vt:lpstr>Send Transfers through Outlook</vt:lpstr>
      <vt:lpstr>Simple Transfer Dialog</vt:lpstr>
      <vt:lpstr>Simple Transfer - Options</vt:lpstr>
      <vt:lpstr>Send Transfers from Explorer</vt:lpstr>
      <vt:lpstr>Send Transfers through Tray Tool</vt:lpstr>
      <vt:lpstr>EDMS Integration</vt:lpstr>
      <vt:lpstr>Benefits of NPC/EDMS Integration</vt:lpstr>
      <vt:lpstr>Multiple Sources</vt:lpstr>
      <vt:lpstr>What Systems are Supported Initially?</vt:lpstr>
      <vt:lpstr>Just Another Data Source</vt:lpstr>
      <vt:lpstr>New Search User Interface</vt:lpstr>
      <vt:lpstr>Reporting</vt:lpstr>
      <vt:lpstr>Viewer Enhancements</vt:lpstr>
      <vt:lpstr>Nbim enhancements</vt:lpstr>
      <vt:lpstr>Revit Enhancements</vt:lpstr>
      <vt:lpstr>Publish PDFs from Revit</vt:lpstr>
      <vt:lpstr>Publish Sheets to PDF</vt:lpstr>
      <vt:lpstr>Publish Settings</vt:lpstr>
      <vt:lpstr>Publish and Sync from Revit</vt:lpstr>
      <vt:lpstr>Synch and Publish</vt:lpstr>
      <vt:lpstr>questions</vt:lpstr>
      <vt:lpstr>Administration</vt:lpstr>
      <vt:lpstr>Administration Enhancements</vt:lpstr>
      <vt:lpstr>What’s Changed</vt:lpstr>
      <vt:lpstr>Projects - Create</vt:lpstr>
      <vt:lpstr>Projects – Create Project</vt:lpstr>
      <vt:lpstr>Projects – Create Template </vt:lpstr>
      <vt:lpstr>Projects – Batch Project Creation</vt:lpstr>
      <vt:lpstr>Projects – Batch Create</vt:lpstr>
      <vt:lpstr>Find Project Folders</vt:lpstr>
      <vt:lpstr>Change Project Settings</vt:lpstr>
      <vt:lpstr>Projects – Change Settings </vt:lpstr>
      <vt:lpstr>Project Utilities </vt:lpstr>
      <vt:lpstr>Global Settings</vt:lpstr>
      <vt:lpstr>Servers</vt:lpstr>
      <vt:lpstr>Servers – Index tab</vt:lpstr>
      <vt:lpstr>Servers – Work (Filter Servers)</vt:lpstr>
      <vt:lpstr>Client Scalability</vt:lpstr>
      <vt:lpstr>New Search User Interface</vt:lpstr>
      <vt:lpstr>Security Enhancements</vt:lpstr>
      <vt:lpstr>Security </vt:lpstr>
      <vt:lpstr>Improve Multi-Office Support</vt:lpstr>
      <vt:lpstr>questions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Marge Hart</dc:creator>
  <cp:lastModifiedBy>Tara Anderson</cp:lastModifiedBy>
  <cp:revision>40</cp:revision>
  <dcterms:created xsi:type="dcterms:W3CDTF">2014-04-22T17:18:28Z</dcterms:created>
  <dcterms:modified xsi:type="dcterms:W3CDTF">2014-07-30T21:24:45Z</dcterms:modified>
</cp:coreProperties>
</file>